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4" r:id="rId4"/>
  </p:sldMasterIdLst>
  <p:notesMasterIdLst>
    <p:notesMasterId r:id="rId9"/>
  </p:notesMasterIdLst>
  <p:sldIdLst>
    <p:sldId id="313" r:id="rId5"/>
    <p:sldId id="315" r:id="rId6"/>
    <p:sldId id="344" r:id="rId7"/>
    <p:sldId id="343" r:id="rId8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BEBF"/>
    <a:srgbClr val="1D384D"/>
    <a:srgbClr val="8B2638"/>
    <a:srgbClr val="C9CA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EEB444-BAC7-4B4B-92B0-490B67E014F2}" v="613" dt="2025-04-16T09:29:37.3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0"/>
    <p:restoredTop sz="94658"/>
  </p:normalViewPr>
  <p:slideViewPr>
    <p:cSldViewPr snapToGrid="0">
      <p:cViewPr varScale="1">
        <p:scale>
          <a:sx n="121" d="100"/>
          <a:sy n="121" d="100"/>
        </p:scale>
        <p:origin x="4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7B808-E678-DF40-A4E4-5B1E8A626485}" type="datetimeFigureOut">
              <a:rPr lang="x-none" smtClean="0"/>
              <a:t>16/02/2026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A7E1E-FFBA-1943-BADE-A8E8A4CE7899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7000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837B-9229-7F46-B0B5-1C1413A29D0F}" type="datetimeFigureOut">
              <a:rPr lang="x-none" smtClean="0"/>
              <a:t>16/02/2026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3268-BC5D-514E-8FEF-28053EC2A98C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7252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837B-9229-7F46-B0B5-1C1413A29D0F}" type="datetimeFigureOut">
              <a:rPr lang="x-none" smtClean="0"/>
              <a:t>16/02/2026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3268-BC5D-514E-8FEF-28053EC2A98C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9451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837B-9229-7F46-B0B5-1C1413A29D0F}" type="datetimeFigureOut">
              <a:rPr lang="x-none" smtClean="0"/>
              <a:t>16/02/2026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3268-BC5D-514E-8FEF-28053EC2A98C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7679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837B-9229-7F46-B0B5-1C1413A29D0F}" type="datetimeFigureOut">
              <a:rPr lang="x-none" smtClean="0"/>
              <a:t>16/02/2026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3268-BC5D-514E-8FEF-28053EC2A98C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6457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837B-9229-7F46-B0B5-1C1413A29D0F}" type="datetimeFigureOut">
              <a:rPr lang="x-none" smtClean="0"/>
              <a:t>16/02/2026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3268-BC5D-514E-8FEF-28053EC2A98C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209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837B-9229-7F46-B0B5-1C1413A29D0F}" type="datetimeFigureOut">
              <a:rPr lang="x-none" smtClean="0"/>
              <a:t>16/02/2026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3268-BC5D-514E-8FEF-28053EC2A98C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0801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837B-9229-7F46-B0B5-1C1413A29D0F}" type="datetimeFigureOut">
              <a:rPr lang="x-none" smtClean="0"/>
              <a:t>16/02/2026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3268-BC5D-514E-8FEF-28053EC2A98C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60569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837B-9229-7F46-B0B5-1C1413A29D0F}" type="datetimeFigureOut">
              <a:rPr lang="x-none" smtClean="0"/>
              <a:t>16/02/2026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3268-BC5D-514E-8FEF-28053EC2A98C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72233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837B-9229-7F46-B0B5-1C1413A29D0F}" type="datetimeFigureOut">
              <a:rPr lang="x-none" smtClean="0"/>
              <a:t>16/02/2026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3268-BC5D-514E-8FEF-28053EC2A98C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8250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837B-9229-7F46-B0B5-1C1413A29D0F}" type="datetimeFigureOut">
              <a:rPr lang="x-none" smtClean="0"/>
              <a:t>16/02/2026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3268-BC5D-514E-8FEF-28053EC2A98C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825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837B-9229-7F46-B0B5-1C1413A29D0F}" type="datetimeFigureOut">
              <a:rPr lang="x-none" smtClean="0"/>
              <a:t>16/02/2026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93268-BC5D-514E-8FEF-28053EC2A98C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7414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D837B-9229-7F46-B0B5-1C1413A29D0F}" type="datetimeFigureOut">
              <a:rPr lang="x-none" smtClean="0"/>
              <a:t>16/02/2026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93268-BC5D-514E-8FEF-28053EC2A98C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9365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84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CA442F-4522-51BD-E113-3ED573DE3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FE486-597D-7257-7E4E-4E370C186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171" y="294292"/>
            <a:ext cx="2007476" cy="420412"/>
          </a:xfrm>
        </p:spPr>
        <p:txBody>
          <a:bodyPr anchor="t">
            <a:normAutofit/>
          </a:bodyPr>
          <a:lstStyle/>
          <a:p>
            <a:pPr algn="l"/>
            <a:r>
              <a:rPr lang="x-none" sz="1200" dirty="0">
                <a:solidFill>
                  <a:schemeClr val="bg1"/>
                </a:solidFill>
                <a:latin typeface="Bolo" pitchFamily="2" charset="0"/>
              </a:rPr>
              <a:t>BOLOGNA FC 1909</a:t>
            </a:r>
          </a:p>
        </p:txBody>
      </p:sp>
      <p:pic>
        <p:nvPicPr>
          <p:cNvPr id="5" name="Picture 4" descr="A logo with a red and blue stripe&#10;&#10;Description automatically generated">
            <a:extLst>
              <a:ext uri="{FF2B5EF4-FFF2-40B4-BE49-F238E27FC236}">
                <a16:creationId xmlns:a16="http://schemas.microsoft.com/office/drawing/2014/main" id="{210057E3-8BE9-7703-487E-7B7C5A5EA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650" y="3191227"/>
            <a:ext cx="1428713" cy="219570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2F5F260-554A-1667-BD56-531FDC756872}"/>
              </a:ext>
            </a:extLst>
          </p:cNvPr>
          <p:cNvSpPr txBox="1">
            <a:spLocks/>
          </p:cNvSpPr>
          <p:nvPr/>
        </p:nvSpPr>
        <p:spPr>
          <a:xfrm>
            <a:off x="4896416" y="1995413"/>
            <a:ext cx="2399168" cy="923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7500"/>
              </a:lnSpc>
            </a:pPr>
            <a:r>
              <a:rPr lang="it-IT" sz="1400" b="1" dirty="0">
                <a:solidFill>
                  <a:schemeClr val="bg1"/>
                </a:solidFill>
                <a:latin typeface="Bolo" pitchFamily="2" charset="0"/>
              </a:rPr>
              <a:t>EUROPA LEAGUE 2025-2026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DEE34F-EE41-A5C4-F35D-3C411E9B4A91}"/>
              </a:ext>
            </a:extLst>
          </p:cNvPr>
          <p:cNvSpPr txBox="1">
            <a:spLocks/>
          </p:cNvSpPr>
          <p:nvPr/>
        </p:nvSpPr>
        <p:spPr>
          <a:xfrm>
            <a:off x="5092262" y="6152220"/>
            <a:ext cx="2007476" cy="2869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z="1200" i="1" dirty="0">
                <a:solidFill>
                  <a:schemeClr val="bg1"/>
                </a:solidFill>
                <a:latin typeface="Bolo" pitchFamily="2" charset="0"/>
              </a:rPr>
              <a:t>WEAREONE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613D83D-5960-745E-54ED-3E6FFB9D5D55}"/>
              </a:ext>
            </a:extLst>
          </p:cNvPr>
          <p:cNvSpPr txBox="1">
            <a:spLocks/>
          </p:cNvSpPr>
          <p:nvPr/>
        </p:nvSpPr>
        <p:spPr>
          <a:xfrm>
            <a:off x="4780230" y="5868809"/>
            <a:ext cx="2120538" cy="5703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7500"/>
              </a:lnSpc>
            </a:pPr>
            <a:endParaRPr lang="it-IT" sz="1000" b="1" dirty="0">
              <a:solidFill>
                <a:schemeClr val="bg1"/>
              </a:solidFill>
              <a:latin typeface="Bolo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BB7A2F-A53D-6689-978B-C719E133AFDC}"/>
              </a:ext>
            </a:extLst>
          </p:cNvPr>
          <p:cNvSpPr txBox="1">
            <a:spLocks/>
          </p:cNvSpPr>
          <p:nvPr/>
        </p:nvSpPr>
        <p:spPr>
          <a:xfrm>
            <a:off x="9827172" y="294292"/>
            <a:ext cx="2007476" cy="4204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x-none" sz="1200" dirty="0">
              <a:solidFill>
                <a:schemeClr val="bg1"/>
              </a:solidFill>
              <a:latin typeface="Bolo" pitchFamily="2" charset="0"/>
            </a:endParaRPr>
          </a:p>
        </p:txBody>
      </p:sp>
      <p:pic>
        <p:nvPicPr>
          <p:cNvPr id="8" name="Picture 4" descr="A logo with a red and blue stripe&#10;&#10;Description automatically generated">
            <a:extLst>
              <a:ext uri="{FF2B5EF4-FFF2-40B4-BE49-F238E27FC236}">
                <a16:creationId xmlns:a16="http://schemas.microsoft.com/office/drawing/2014/main" id="{79AB8D79-F0D1-62C4-E9C8-FDD86B464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89" y="208093"/>
            <a:ext cx="190482" cy="296405"/>
          </a:xfrm>
          <a:prstGeom prst="rect">
            <a:avLst/>
          </a:prstGeom>
        </p:spPr>
      </p:pic>
      <p:pic>
        <p:nvPicPr>
          <p:cNvPr id="9" name="Immagine 8" descr="Immagine che contiene logo, Elementi grafici, Carattere, simbolo&#10;&#10;Il contenuto generato dall'IA potrebbe non essere corretto.">
            <a:extLst>
              <a:ext uri="{FF2B5EF4-FFF2-40B4-BE49-F238E27FC236}">
                <a16:creationId xmlns:a16="http://schemas.microsoft.com/office/drawing/2014/main" id="{E6EDAF8C-A5EB-DB21-5C33-1B8DADE7F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163" y="1114115"/>
            <a:ext cx="1400175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 descr="Immagine che contiene logo, testo, rosso, Carattere&#10;&#10;Il contenuto generato dall'IA potrebbe non essere corretto.">
            <a:extLst>
              <a:ext uri="{FF2B5EF4-FFF2-40B4-BE49-F238E27FC236}">
                <a16:creationId xmlns:a16="http://schemas.microsoft.com/office/drawing/2014/main" id="{98CDB90B-8930-E2D9-70B4-B9379A7EB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769" y="3191227"/>
            <a:ext cx="2143125" cy="214312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BE8FD2B-9DD8-B916-BD12-B98012BEE0F2}"/>
              </a:ext>
            </a:extLst>
          </p:cNvPr>
          <p:cNvSpPr txBox="1"/>
          <p:nvPr/>
        </p:nvSpPr>
        <p:spPr>
          <a:xfrm>
            <a:off x="5167032" y="3796879"/>
            <a:ext cx="609750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i="1" dirty="0">
                <a:solidFill>
                  <a:schemeClr val="bg1"/>
                </a:solidFill>
                <a:latin typeface="Bolo" pitchFamily="2" charset="0"/>
              </a:rPr>
              <a:t>Bergen – Norvegia </a:t>
            </a:r>
          </a:p>
          <a:p>
            <a:r>
              <a:rPr lang="it-IT" sz="1400" i="1" dirty="0">
                <a:solidFill>
                  <a:schemeClr val="bg1"/>
                </a:solidFill>
                <a:latin typeface="Bolo" pitchFamily="2" charset="0"/>
              </a:rPr>
              <a:t>  19 febbraio 2026</a:t>
            </a:r>
          </a:p>
          <a:p>
            <a:r>
              <a:rPr lang="it-IT" sz="1400" i="1" dirty="0">
                <a:solidFill>
                  <a:schemeClr val="bg1"/>
                </a:solidFill>
                <a:latin typeface="Bolo" pitchFamily="2" charset="0"/>
              </a:rPr>
              <a:t>       </a:t>
            </a:r>
            <a:r>
              <a:rPr lang="it-IT" sz="1400" i="1">
                <a:solidFill>
                  <a:schemeClr val="bg1"/>
                </a:solidFill>
                <a:latin typeface="Bolo" pitchFamily="2" charset="0"/>
              </a:rPr>
              <a:t>ore 18:45</a:t>
            </a:r>
            <a:endParaRPr lang="x-none" sz="1400" i="1" dirty="0">
              <a:solidFill>
                <a:schemeClr val="bg1"/>
              </a:solidFill>
              <a:latin typeface="Bol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967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84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FADB91-4DB3-00C1-61FC-E37AC2872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1FA3F-05A2-81D1-75B0-99A477856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171" y="294292"/>
            <a:ext cx="2007476" cy="420412"/>
          </a:xfrm>
        </p:spPr>
        <p:txBody>
          <a:bodyPr anchor="t">
            <a:normAutofit/>
          </a:bodyPr>
          <a:lstStyle/>
          <a:p>
            <a:pPr algn="l"/>
            <a:r>
              <a:rPr lang="x-none" sz="1200" dirty="0">
                <a:solidFill>
                  <a:schemeClr val="bg1"/>
                </a:solidFill>
                <a:latin typeface="Bolo" pitchFamily="2" charset="0"/>
              </a:rPr>
              <a:t>BOLOGNA FC 1909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CD9FFA7-4067-C145-B09B-66ACA3EBD353}"/>
              </a:ext>
            </a:extLst>
          </p:cNvPr>
          <p:cNvSpPr txBox="1">
            <a:spLocks/>
          </p:cNvSpPr>
          <p:nvPr/>
        </p:nvSpPr>
        <p:spPr>
          <a:xfrm>
            <a:off x="271604" y="2670585"/>
            <a:ext cx="6558687" cy="21957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7500"/>
              </a:lnSpc>
            </a:pPr>
            <a:endParaRPr lang="x-none" sz="1600" b="1" dirty="0">
              <a:solidFill>
                <a:schemeClr val="bg1"/>
              </a:solidFill>
              <a:latin typeface="Bolo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997C46E-60AA-8AB3-6F9F-3814687E13E3}"/>
              </a:ext>
            </a:extLst>
          </p:cNvPr>
          <p:cNvSpPr txBox="1">
            <a:spLocks/>
          </p:cNvSpPr>
          <p:nvPr/>
        </p:nvSpPr>
        <p:spPr>
          <a:xfrm>
            <a:off x="5092262" y="6295699"/>
            <a:ext cx="2007476" cy="2869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z="1200" i="1" dirty="0">
                <a:solidFill>
                  <a:schemeClr val="bg1"/>
                </a:solidFill>
                <a:latin typeface="Bolo" pitchFamily="2" charset="0"/>
              </a:rPr>
              <a:t>WEAREONE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E41E04-6A41-0561-DE57-9249659218E0}"/>
              </a:ext>
            </a:extLst>
          </p:cNvPr>
          <p:cNvSpPr txBox="1">
            <a:spLocks/>
          </p:cNvSpPr>
          <p:nvPr/>
        </p:nvSpPr>
        <p:spPr>
          <a:xfrm>
            <a:off x="342081" y="5868809"/>
            <a:ext cx="6558687" cy="5703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endParaRPr lang="x-none" sz="10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 Narrow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E11E15D-12FA-98AA-EAB5-256E01C90ADE}"/>
              </a:ext>
            </a:extLst>
          </p:cNvPr>
          <p:cNvSpPr txBox="1">
            <a:spLocks/>
          </p:cNvSpPr>
          <p:nvPr/>
        </p:nvSpPr>
        <p:spPr>
          <a:xfrm>
            <a:off x="9827172" y="294292"/>
            <a:ext cx="2007476" cy="4204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x-none" sz="1200" dirty="0">
              <a:solidFill>
                <a:schemeClr val="bg1"/>
              </a:solidFill>
              <a:latin typeface="Bolo" pitchFamily="2" charset="0"/>
            </a:endParaRPr>
          </a:p>
        </p:txBody>
      </p:sp>
      <p:pic>
        <p:nvPicPr>
          <p:cNvPr id="8" name="Picture 4" descr="A logo with a red and blue stripe&#10;&#10;Description automatically generated">
            <a:extLst>
              <a:ext uri="{FF2B5EF4-FFF2-40B4-BE49-F238E27FC236}">
                <a16:creationId xmlns:a16="http://schemas.microsoft.com/office/drawing/2014/main" id="{224FA35E-1D9F-16CD-5DF9-182044761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89" y="208093"/>
            <a:ext cx="190482" cy="29640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ACF4991-CC28-D6D1-4435-7D48AF8CA02A}"/>
              </a:ext>
            </a:extLst>
          </p:cNvPr>
          <p:cNvSpPr txBox="1"/>
          <p:nvPr/>
        </p:nvSpPr>
        <p:spPr>
          <a:xfrm>
            <a:off x="3013129" y="502558"/>
            <a:ext cx="60975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  <a:latin typeface="Bolo" pitchFamily="2" charset="0"/>
              </a:rPr>
              <a:t>BERGEN – Norvegia </a:t>
            </a:r>
            <a:endParaRPr lang="it-IT" sz="32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B47A8A7-3723-0B58-6D84-CBC451CFD9CC}"/>
              </a:ext>
            </a:extLst>
          </p:cNvPr>
          <p:cNvSpPr txBox="1"/>
          <p:nvPr/>
        </p:nvSpPr>
        <p:spPr>
          <a:xfrm>
            <a:off x="497941" y="1133112"/>
            <a:ext cx="113367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it-IT" sz="1400" dirty="0">
              <a:solidFill>
                <a:srgbClr val="BDBEB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it-IT" sz="1400" dirty="0">
              <a:solidFill>
                <a:srgbClr val="BDBEB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6FE78AD-9206-F293-94CC-F29F04C38998}"/>
              </a:ext>
            </a:extLst>
          </p:cNvPr>
          <p:cNvSpPr txBox="1"/>
          <p:nvPr/>
        </p:nvSpPr>
        <p:spPr>
          <a:xfrm>
            <a:off x="5646657" y="2083222"/>
            <a:ext cx="6097508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BDBEBF"/>
                </a:solidFill>
              </a:rPr>
              <a:t>Bergen è una città situata sulla costa sud-ovest della Norvegia.</a:t>
            </a:r>
          </a:p>
          <a:p>
            <a:r>
              <a:rPr lang="it-IT" sz="1400" dirty="0">
                <a:solidFill>
                  <a:srgbClr val="BDBEBF"/>
                </a:solidFill>
              </a:rPr>
              <a:t>È circondata da montagne e fiordi, tra cui il </a:t>
            </a:r>
            <a:r>
              <a:rPr lang="it-IT" sz="1400" i="1" dirty="0" err="1">
                <a:solidFill>
                  <a:srgbClr val="BDBEBF"/>
                </a:solidFill>
              </a:rPr>
              <a:t>Sognefjord</a:t>
            </a:r>
            <a:r>
              <a:rPr lang="it-IT" sz="1400" dirty="0">
                <a:solidFill>
                  <a:srgbClr val="BDBEBF"/>
                </a:solidFill>
              </a:rPr>
              <a:t>, il più lungo e profondo di tutto il Paese. </a:t>
            </a:r>
          </a:p>
          <a:p>
            <a:r>
              <a:rPr lang="it-IT" sz="1400" dirty="0">
                <a:solidFill>
                  <a:srgbClr val="BDBEBF"/>
                </a:solidFill>
              </a:rPr>
              <a:t>Il quartiere di </a:t>
            </a:r>
            <a:r>
              <a:rPr lang="it-IT" sz="1400" dirty="0" err="1">
                <a:solidFill>
                  <a:srgbClr val="BDBEBF"/>
                </a:solidFill>
              </a:rPr>
              <a:t>Bryggen</a:t>
            </a:r>
            <a:r>
              <a:rPr lang="it-IT" sz="1400" dirty="0">
                <a:solidFill>
                  <a:srgbClr val="BDBEBF"/>
                </a:solidFill>
              </a:rPr>
              <a:t>, con le case di legno costruite sul vecchio molo, fu un tempo il centro dell'impero commerciale della Lega anseatica. </a:t>
            </a:r>
          </a:p>
          <a:p>
            <a:r>
              <a:rPr lang="it-IT" sz="1400" dirty="0">
                <a:solidFill>
                  <a:srgbClr val="BDBEBF"/>
                </a:solidFill>
              </a:rPr>
              <a:t>La funicolare </a:t>
            </a:r>
            <a:r>
              <a:rPr lang="it-IT" sz="1400" dirty="0" err="1">
                <a:solidFill>
                  <a:srgbClr val="BDBEBF"/>
                </a:solidFill>
              </a:rPr>
              <a:t>Fløibanen</a:t>
            </a:r>
            <a:r>
              <a:rPr lang="it-IT" sz="1400" dirty="0">
                <a:solidFill>
                  <a:srgbClr val="BDBEBF"/>
                </a:solidFill>
              </a:rPr>
              <a:t> sale fino al monte </a:t>
            </a:r>
            <a:r>
              <a:rPr lang="it-IT" sz="1400" dirty="0" err="1">
                <a:solidFill>
                  <a:srgbClr val="BDBEBF"/>
                </a:solidFill>
              </a:rPr>
              <a:t>Fløyen</a:t>
            </a:r>
            <a:r>
              <a:rPr lang="it-IT" sz="1400" dirty="0">
                <a:solidFill>
                  <a:srgbClr val="BDBEBF"/>
                </a:solidFill>
              </a:rPr>
              <a:t>, da dove si può godere di una vista panoramica e dove sono possibili diverse escursioni. </a:t>
            </a:r>
          </a:p>
          <a:p>
            <a:r>
              <a:rPr lang="it-IT" sz="1400" dirty="0">
                <a:solidFill>
                  <a:srgbClr val="BDBEBF"/>
                </a:solidFill>
              </a:rPr>
              <a:t>La Edvard Grieg House è l'abitazione dove un tempo visse il celebre compositore norvegese.</a:t>
            </a:r>
          </a:p>
          <a:p>
            <a:r>
              <a:rPr lang="it-IT" sz="1400" b="1" dirty="0">
                <a:solidFill>
                  <a:srgbClr val="BDBEBF"/>
                </a:solidFill>
              </a:rPr>
              <a:t>Popolazione: </a:t>
            </a:r>
            <a:r>
              <a:rPr lang="it-IT" sz="1400" dirty="0">
                <a:solidFill>
                  <a:srgbClr val="BDBEBF"/>
                </a:solidFill>
              </a:rPr>
              <a:t>294029 (2024)</a:t>
            </a:r>
          </a:p>
          <a:p>
            <a:endParaRPr lang="it-IT" sz="1400" dirty="0">
              <a:solidFill>
                <a:srgbClr val="BDBEBF"/>
              </a:solidFill>
            </a:endParaRPr>
          </a:p>
          <a:p>
            <a:r>
              <a:rPr lang="it-IT" sz="1400" dirty="0">
                <a:solidFill>
                  <a:srgbClr val="BDBEBF"/>
                </a:solidFill>
              </a:rPr>
              <a:t>Moneta corrente: corona norvegese. 1 euro = 11,23 corone al 14 febbraio 2026.</a:t>
            </a:r>
          </a:p>
          <a:p>
            <a:pPr algn="ctr"/>
            <a:r>
              <a:rPr lang="it-IT" sz="1400" dirty="0">
                <a:solidFill>
                  <a:srgbClr val="BDBEB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pic>
        <p:nvPicPr>
          <p:cNvPr id="18" name="Immagine 17" descr="Immagine che contiene aria aperta, cielo, strada, Quartiere&#10;&#10;Il contenuto generato dall'IA potrebbe non essere corretto.">
            <a:extLst>
              <a:ext uri="{FF2B5EF4-FFF2-40B4-BE49-F238E27FC236}">
                <a16:creationId xmlns:a16="http://schemas.microsoft.com/office/drawing/2014/main" id="{57845247-7FCF-8C7B-DC3D-C3B246385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48" y="2074740"/>
            <a:ext cx="4436198" cy="288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50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84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F3A7CF-87B3-8847-0176-8CA358BF6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E8D71-7DCD-E95B-DCCF-38085273B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171" y="294292"/>
            <a:ext cx="2007476" cy="420412"/>
          </a:xfrm>
        </p:spPr>
        <p:txBody>
          <a:bodyPr anchor="t">
            <a:normAutofit/>
          </a:bodyPr>
          <a:lstStyle/>
          <a:p>
            <a:pPr algn="l"/>
            <a:r>
              <a:rPr lang="x-none" sz="1200" dirty="0">
                <a:solidFill>
                  <a:schemeClr val="bg1"/>
                </a:solidFill>
                <a:latin typeface="Bolo" pitchFamily="2" charset="0"/>
              </a:rPr>
              <a:t>BOLOGNA FC 1909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1EFF5A-4510-B7B4-3CFD-E954010C4F95}"/>
              </a:ext>
            </a:extLst>
          </p:cNvPr>
          <p:cNvSpPr txBox="1">
            <a:spLocks/>
          </p:cNvSpPr>
          <p:nvPr/>
        </p:nvSpPr>
        <p:spPr>
          <a:xfrm>
            <a:off x="271604" y="2670585"/>
            <a:ext cx="6558687" cy="21957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7500"/>
              </a:lnSpc>
            </a:pPr>
            <a:endParaRPr lang="x-none" sz="1600" b="1" dirty="0">
              <a:solidFill>
                <a:schemeClr val="bg1"/>
              </a:solidFill>
              <a:latin typeface="Bolo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1EC750-529E-3FAD-24BE-8C3F8440098F}"/>
              </a:ext>
            </a:extLst>
          </p:cNvPr>
          <p:cNvSpPr txBox="1">
            <a:spLocks/>
          </p:cNvSpPr>
          <p:nvPr/>
        </p:nvSpPr>
        <p:spPr>
          <a:xfrm>
            <a:off x="5092262" y="6295699"/>
            <a:ext cx="2007476" cy="2869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z="1200" i="1" dirty="0">
                <a:solidFill>
                  <a:schemeClr val="bg1"/>
                </a:solidFill>
                <a:latin typeface="Bolo" pitchFamily="2" charset="0"/>
              </a:rPr>
              <a:t>WEAREONE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B13E9FB-A318-FB44-5FC0-BAB5FF553DEA}"/>
              </a:ext>
            </a:extLst>
          </p:cNvPr>
          <p:cNvSpPr txBox="1">
            <a:spLocks/>
          </p:cNvSpPr>
          <p:nvPr/>
        </p:nvSpPr>
        <p:spPr>
          <a:xfrm>
            <a:off x="342081" y="5868809"/>
            <a:ext cx="6558687" cy="5703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endParaRPr lang="x-none" sz="10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 Narrow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5FFAA70-AD7C-F9E5-9D95-C789C00BB4EA}"/>
              </a:ext>
            </a:extLst>
          </p:cNvPr>
          <p:cNvSpPr txBox="1">
            <a:spLocks/>
          </p:cNvSpPr>
          <p:nvPr/>
        </p:nvSpPr>
        <p:spPr>
          <a:xfrm>
            <a:off x="9827172" y="294292"/>
            <a:ext cx="2007476" cy="4204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x-none" sz="1200" dirty="0">
              <a:solidFill>
                <a:schemeClr val="bg1"/>
              </a:solidFill>
              <a:latin typeface="Bolo" pitchFamily="2" charset="0"/>
            </a:endParaRPr>
          </a:p>
        </p:txBody>
      </p:sp>
      <p:pic>
        <p:nvPicPr>
          <p:cNvPr id="8" name="Picture 4" descr="A logo with a red and blue stripe&#10;&#10;Description automatically generated">
            <a:extLst>
              <a:ext uri="{FF2B5EF4-FFF2-40B4-BE49-F238E27FC236}">
                <a16:creationId xmlns:a16="http://schemas.microsoft.com/office/drawing/2014/main" id="{3CD3785A-2E3D-BA8E-9FA0-50243D818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89" y="208093"/>
            <a:ext cx="190482" cy="29640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16204B7-6C37-A69C-8D22-95FA5C4AD4A1}"/>
              </a:ext>
            </a:extLst>
          </p:cNvPr>
          <p:cNvSpPr txBox="1"/>
          <p:nvPr/>
        </p:nvSpPr>
        <p:spPr>
          <a:xfrm>
            <a:off x="3013129" y="502558"/>
            <a:ext cx="60975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>
                <a:solidFill>
                  <a:schemeClr val="bg1"/>
                </a:solidFill>
                <a:latin typeface="Bolo" pitchFamily="2" charset="0"/>
              </a:rPr>
              <a:t>STADIO BRANN</a:t>
            </a:r>
            <a:endParaRPr lang="it-IT" sz="32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CEC1FE3-998A-E990-7BD1-C170C240D00D}"/>
              </a:ext>
            </a:extLst>
          </p:cNvPr>
          <p:cNvSpPr txBox="1"/>
          <p:nvPr/>
        </p:nvSpPr>
        <p:spPr>
          <a:xfrm>
            <a:off x="497941" y="1133112"/>
            <a:ext cx="113367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it-IT" sz="1400" dirty="0">
              <a:solidFill>
                <a:srgbClr val="BDBEB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it-IT" sz="1400" dirty="0">
                <a:solidFill>
                  <a:srgbClr val="BDBEB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 stadio del Brann ha una capienza totale di 15800 spettatori;</a:t>
            </a:r>
          </a:p>
          <a:p>
            <a:pPr algn="ctr"/>
            <a:r>
              <a:rPr lang="it-IT" sz="1400" dirty="0">
                <a:solidFill>
                  <a:srgbClr val="BDBEB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Il Settore Ospiti ha una capienza di 800 spettatori e può ospitare 8 spettatori con disabilità.</a:t>
            </a:r>
          </a:p>
          <a:p>
            <a:pPr algn="ctr"/>
            <a:endParaRPr lang="it-IT" sz="1400" dirty="0">
              <a:solidFill>
                <a:srgbClr val="BDBEB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Immagine 9" descr="Immagine che contiene stadio, edificio, erba, aria aperta&#10;&#10;Il contenuto generato dall'IA potrebbe non essere corretto.">
            <a:extLst>
              <a:ext uri="{FF2B5EF4-FFF2-40B4-BE49-F238E27FC236}">
                <a16:creationId xmlns:a16="http://schemas.microsoft.com/office/drawing/2014/main" id="{ECD41110-4B11-0A1B-12CA-A3E1D96C1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974" y="2505627"/>
            <a:ext cx="4812234" cy="3071553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21A3760-3AFA-70D5-A7EA-0913372073EC}"/>
              </a:ext>
            </a:extLst>
          </p:cNvPr>
          <p:cNvSpPr txBox="1"/>
          <p:nvPr/>
        </p:nvSpPr>
        <p:spPr>
          <a:xfrm>
            <a:off x="186535" y="2505627"/>
            <a:ext cx="6097508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rgbClr val="BDBEB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Apertura cancelli alle 17:15;</a:t>
            </a:r>
          </a:p>
          <a:p>
            <a:pPr algn="ctr"/>
            <a:r>
              <a:rPr lang="it-IT" sz="1200" dirty="0">
                <a:solidFill>
                  <a:srgbClr val="BDBEB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controlli all’ingresso sono effettuati da polizia e sicurezza privata;</a:t>
            </a:r>
          </a:p>
          <a:p>
            <a:pPr algn="ctr"/>
            <a:r>
              <a:rPr lang="it-IT" sz="1200" dirty="0">
                <a:solidFill>
                  <a:srgbClr val="BDBEB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Sono ammessi megafoni, striscioni e bandiere se autorizzati preventivamente;</a:t>
            </a:r>
          </a:p>
          <a:p>
            <a:pPr algn="ctr"/>
            <a:r>
              <a:rPr lang="it-IT" sz="1200" dirty="0">
                <a:solidFill>
                  <a:srgbClr val="BDBEB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Bandiere e striscioni non devono avere contenuti politici e/o razziali;</a:t>
            </a:r>
          </a:p>
          <a:p>
            <a:pPr algn="ctr"/>
            <a:r>
              <a:rPr lang="it-IT" sz="1200" dirty="0">
                <a:solidFill>
                  <a:srgbClr val="BDBEB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Sono ammessi borse e zaini con dimensione compresa tra 20 e 30 cm;</a:t>
            </a:r>
          </a:p>
          <a:p>
            <a:pPr algn="ctr"/>
            <a:r>
              <a:rPr lang="it-IT" sz="1200" dirty="0">
                <a:solidFill>
                  <a:srgbClr val="BDBEB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Sono ammessi </a:t>
            </a:r>
            <a:r>
              <a:rPr lang="it-IT" sz="1200" i="1" dirty="0">
                <a:solidFill>
                  <a:srgbClr val="BDBEB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power bank</a:t>
            </a:r>
            <a:r>
              <a:rPr lang="it-IT" sz="1200" dirty="0">
                <a:solidFill>
                  <a:srgbClr val="BDBEB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</a:p>
          <a:p>
            <a:pPr algn="ctr"/>
            <a:r>
              <a:rPr lang="it-IT" sz="1200" dirty="0">
                <a:solidFill>
                  <a:srgbClr val="BDBEB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Non sono ammessi ombrelli;</a:t>
            </a:r>
          </a:p>
          <a:p>
            <a:pPr algn="ctr"/>
            <a:r>
              <a:rPr lang="it-IT" sz="1200" dirty="0">
                <a:solidFill>
                  <a:srgbClr val="BDBEB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Non c’è servizio di deposito bagagli;</a:t>
            </a:r>
          </a:p>
          <a:p>
            <a:pPr algn="ctr"/>
            <a:r>
              <a:rPr lang="it-IT" sz="1200" dirty="0">
                <a:solidFill>
                  <a:srgbClr val="BDBEB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Sono accettati solo pagamenti elettronici;</a:t>
            </a:r>
          </a:p>
          <a:p>
            <a:pPr algn="ctr"/>
            <a:r>
              <a:rPr lang="it-IT" sz="1200" dirty="0">
                <a:solidFill>
                  <a:srgbClr val="BDBEB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 termine la polizia può decidere di trattenere i tifosi all’interno per 30 minuti circa;</a:t>
            </a:r>
          </a:p>
          <a:p>
            <a:pPr algn="ctr"/>
            <a:endParaRPr lang="it-IT" sz="1200" dirty="0">
              <a:solidFill>
                <a:srgbClr val="BDBEB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it-IT" sz="1200" dirty="0">
                <a:solidFill>
                  <a:srgbClr val="BDBEB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VIETATO FUMARE</a:t>
            </a:r>
          </a:p>
          <a:p>
            <a:pPr algn="ctr"/>
            <a:r>
              <a:rPr lang="it-IT" sz="1400" dirty="0">
                <a:solidFill>
                  <a:srgbClr val="BDBEB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3136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84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D52C3B-A6F3-2815-DB4F-38894284D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F41F7-56AB-32BC-1FE6-B263D457B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171" y="294292"/>
            <a:ext cx="2007476" cy="420412"/>
          </a:xfrm>
        </p:spPr>
        <p:txBody>
          <a:bodyPr anchor="t">
            <a:normAutofit/>
          </a:bodyPr>
          <a:lstStyle/>
          <a:p>
            <a:pPr algn="l"/>
            <a:r>
              <a:rPr lang="x-none" sz="1200" dirty="0">
                <a:solidFill>
                  <a:schemeClr val="bg1"/>
                </a:solidFill>
                <a:latin typeface="Bolo" pitchFamily="2" charset="0"/>
              </a:rPr>
              <a:t>BOLOGNA FC 1909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B447A15-4520-8B38-02E9-8808149B6C42}"/>
              </a:ext>
            </a:extLst>
          </p:cNvPr>
          <p:cNvSpPr txBox="1">
            <a:spLocks/>
          </p:cNvSpPr>
          <p:nvPr/>
        </p:nvSpPr>
        <p:spPr>
          <a:xfrm>
            <a:off x="271604" y="2670585"/>
            <a:ext cx="6558687" cy="21957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7500"/>
              </a:lnSpc>
            </a:pPr>
            <a:endParaRPr lang="x-none" sz="1600" b="1" dirty="0">
              <a:solidFill>
                <a:schemeClr val="bg1"/>
              </a:solidFill>
              <a:latin typeface="Bolo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0634FF0-99CE-B049-BA55-0165F7956D67}"/>
              </a:ext>
            </a:extLst>
          </p:cNvPr>
          <p:cNvSpPr txBox="1">
            <a:spLocks/>
          </p:cNvSpPr>
          <p:nvPr/>
        </p:nvSpPr>
        <p:spPr>
          <a:xfrm>
            <a:off x="5092262" y="6295699"/>
            <a:ext cx="2007476" cy="2869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z="1200" i="1" dirty="0">
                <a:solidFill>
                  <a:schemeClr val="bg1"/>
                </a:solidFill>
                <a:latin typeface="Bolo" pitchFamily="2" charset="0"/>
              </a:rPr>
              <a:t>WEAREONE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89C64B-1403-6489-9556-0E917F9D1A28}"/>
              </a:ext>
            </a:extLst>
          </p:cNvPr>
          <p:cNvSpPr txBox="1">
            <a:spLocks/>
          </p:cNvSpPr>
          <p:nvPr/>
        </p:nvSpPr>
        <p:spPr>
          <a:xfrm>
            <a:off x="342081" y="5868809"/>
            <a:ext cx="6558687" cy="5703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endParaRPr lang="x-none" sz="10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 Narrow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F3EDCD-0EC2-2A0F-6F8D-B88EF53A1D34}"/>
              </a:ext>
            </a:extLst>
          </p:cNvPr>
          <p:cNvSpPr txBox="1">
            <a:spLocks/>
          </p:cNvSpPr>
          <p:nvPr/>
        </p:nvSpPr>
        <p:spPr>
          <a:xfrm>
            <a:off x="9753746" y="306555"/>
            <a:ext cx="2007476" cy="4204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x-none" sz="1200" dirty="0">
              <a:solidFill>
                <a:schemeClr val="bg1"/>
              </a:solidFill>
              <a:latin typeface="Bolo" pitchFamily="2" charset="0"/>
            </a:endParaRPr>
          </a:p>
        </p:txBody>
      </p:sp>
      <p:pic>
        <p:nvPicPr>
          <p:cNvPr id="8" name="Picture 4" descr="A logo with a red and blue stripe&#10;&#10;Description automatically generated">
            <a:extLst>
              <a:ext uri="{FF2B5EF4-FFF2-40B4-BE49-F238E27FC236}">
                <a16:creationId xmlns:a16="http://schemas.microsoft.com/office/drawing/2014/main" id="{A43490A5-5D34-93A0-D3E6-86D0505BB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89" y="208093"/>
            <a:ext cx="190482" cy="29640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80F7F20-C00A-C0F9-3A35-48690A751D8B}"/>
              </a:ext>
            </a:extLst>
          </p:cNvPr>
          <p:cNvSpPr txBox="1"/>
          <p:nvPr/>
        </p:nvSpPr>
        <p:spPr>
          <a:xfrm>
            <a:off x="4872753" y="909266"/>
            <a:ext cx="500838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latin typeface="Bolo" pitchFamily="2" charset="0"/>
              </a:rPr>
              <a:t>Informazioni</a:t>
            </a:r>
          </a:p>
          <a:p>
            <a:r>
              <a:rPr lang="it-IT" sz="1400" dirty="0">
                <a:solidFill>
                  <a:schemeClr val="bg1"/>
                </a:solidFill>
              </a:rPr>
              <a:t>        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614A589-36AA-557F-923F-B9BC807FF461}"/>
              </a:ext>
            </a:extLst>
          </p:cNvPr>
          <p:cNvSpPr txBox="1"/>
          <p:nvPr/>
        </p:nvSpPr>
        <p:spPr>
          <a:xfrm>
            <a:off x="750522" y="2009194"/>
            <a:ext cx="1098389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6520" marR="598805" algn="just">
              <a:spcBef>
                <a:spcPts val="5"/>
              </a:spcBef>
            </a:pPr>
            <a:r>
              <a:rPr lang="it-IT" sz="1400" dirty="0">
                <a:solidFill>
                  <a:srgbClr val="BDBEBF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Palatino Linotype" panose="02040502050505030304" pitchFamily="18" charset="0"/>
              </a:rPr>
              <a:t>La società SK Brann consiglia ai tifosi bolognesi come punto di ritrovo il </a:t>
            </a:r>
            <a:r>
              <a:rPr lang="it-IT" sz="1400" dirty="0">
                <a:solidFill>
                  <a:srgbClr val="BDBEB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Palatino Linotype" panose="02040502050505030304" pitchFamily="18" charset="0"/>
              </a:rPr>
              <a:t>pub</a:t>
            </a:r>
            <a:r>
              <a:rPr lang="it-IT" sz="1400" dirty="0">
                <a:solidFill>
                  <a:srgbClr val="BDBEBF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Palatino Linotype" panose="02040502050505030304" pitchFamily="18" charset="0"/>
              </a:rPr>
              <a:t> METZ in </a:t>
            </a:r>
            <a:r>
              <a:rPr lang="it-IT" sz="1400" dirty="0" err="1">
                <a:solidFill>
                  <a:srgbClr val="BDBEBF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Palatino Linotype" panose="02040502050505030304" pitchFamily="18" charset="0"/>
              </a:rPr>
              <a:t>Torget</a:t>
            </a:r>
            <a:r>
              <a:rPr lang="it-IT" sz="1400" dirty="0">
                <a:solidFill>
                  <a:srgbClr val="BDBEBF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Palatino Linotype" panose="02040502050505030304" pitchFamily="18" charset="0"/>
              </a:rPr>
              <a:t> 7 – 5014 Bergen tel. +47 99 22 7037 </a:t>
            </a:r>
          </a:p>
          <a:p>
            <a:pPr marL="96520" marR="598805" algn="just">
              <a:spcBef>
                <a:spcPts val="5"/>
              </a:spcBef>
            </a:pPr>
            <a:endParaRPr lang="it-IT" sz="1400" dirty="0">
              <a:solidFill>
                <a:srgbClr val="BDBEBF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Palatino Linotype" panose="02040502050505030304" pitchFamily="18" charset="0"/>
            </a:endParaRPr>
          </a:p>
          <a:p>
            <a:pPr marL="96520" marR="598805" algn="just">
              <a:spcBef>
                <a:spcPts val="5"/>
              </a:spcBef>
            </a:pPr>
            <a:r>
              <a:rPr lang="it-IT" sz="1400" dirty="0">
                <a:solidFill>
                  <a:srgbClr val="BDBEBF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Palatino Linotype" panose="02040502050505030304" pitchFamily="18" charset="0"/>
              </a:rPr>
              <a:t>Eventuale </a:t>
            </a:r>
            <a:r>
              <a:rPr lang="it-IT" sz="1400" i="1" dirty="0">
                <a:solidFill>
                  <a:srgbClr val="BDBEBF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Palatino Linotype" panose="02040502050505030304" pitchFamily="18" charset="0"/>
              </a:rPr>
              <a:t>fan </a:t>
            </a:r>
            <a:r>
              <a:rPr lang="it-IT" sz="1400" i="1" dirty="0" err="1">
                <a:solidFill>
                  <a:srgbClr val="BDBEBF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Palatino Linotype" panose="02040502050505030304" pitchFamily="18" charset="0"/>
              </a:rPr>
              <a:t>walk</a:t>
            </a:r>
            <a:r>
              <a:rPr lang="it-IT" sz="1400" i="1" dirty="0">
                <a:solidFill>
                  <a:srgbClr val="BDBEBF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Palatino Linotype" panose="02040502050505030304" pitchFamily="18" charset="0"/>
              </a:rPr>
              <a:t> </a:t>
            </a:r>
            <a:r>
              <a:rPr lang="it-IT" sz="1400" dirty="0">
                <a:solidFill>
                  <a:srgbClr val="BDBEBF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Palatino Linotype" panose="02040502050505030304" pitchFamily="18" charset="0"/>
              </a:rPr>
              <a:t>sarà possibile solo se autorizzata dalla Polizia locale</a:t>
            </a:r>
            <a:r>
              <a:rPr lang="it-IT" sz="1400" dirty="0">
                <a:solidFill>
                  <a:srgbClr val="BDBEB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Palatino Linotype" panose="02040502050505030304" pitchFamily="18" charset="0"/>
              </a:rPr>
              <a:t>;</a:t>
            </a:r>
            <a:endParaRPr lang="it-IT" sz="1400" dirty="0">
              <a:solidFill>
                <a:srgbClr val="BDBEBF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Palatino Linotype" panose="02040502050505030304" pitchFamily="18" charset="0"/>
            </a:endParaRPr>
          </a:p>
          <a:p>
            <a:pPr marL="96520" marR="598805" algn="just">
              <a:spcBef>
                <a:spcPts val="5"/>
              </a:spcBef>
            </a:pPr>
            <a:endParaRPr lang="it-IT" sz="1400" dirty="0">
              <a:solidFill>
                <a:srgbClr val="BDBEBF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Palatino Linotype" panose="02040502050505030304" pitchFamily="18" charset="0"/>
            </a:endParaRPr>
          </a:p>
          <a:p>
            <a:pPr marL="96520" marR="598805" algn="just">
              <a:spcBef>
                <a:spcPts val="5"/>
              </a:spcBef>
            </a:pPr>
            <a:r>
              <a:rPr lang="it-IT" sz="1400" dirty="0">
                <a:solidFill>
                  <a:srgbClr val="BDBEBF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Palatino Linotype" panose="02040502050505030304" pitchFamily="18" charset="0"/>
              </a:rPr>
              <a:t>Lo stadio dispone di pochissimi parcheggi auto</a:t>
            </a:r>
            <a:r>
              <a:rPr lang="it-IT" sz="1400" dirty="0">
                <a:solidFill>
                  <a:srgbClr val="BDBEB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Palatino Linotype" panose="02040502050505030304" pitchFamily="18" charset="0"/>
              </a:rPr>
              <a:t>;</a:t>
            </a:r>
            <a:endParaRPr lang="it-IT" sz="1400" dirty="0">
              <a:solidFill>
                <a:srgbClr val="BDBEBF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Palatino Linotype" panose="02040502050505030304" pitchFamily="18" charset="0"/>
            </a:endParaRPr>
          </a:p>
          <a:p>
            <a:pPr marL="96520" marR="598805" algn="just">
              <a:spcBef>
                <a:spcPts val="5"/>
              </a:spcBef>
            </a:pPr>
            <a:endParaRPr lang="it-IT" sz="1400" dirty="0">
              <a:solidFill>
                <a:srgbClr val="BDBEBF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Palatino Linotype" panose="02040502050505030304" pitchFamily="18" charset="0"/>
            </a:endParaRPr>
          </a:p>
          <a:p>
            <a:pPr marL="96520" marR="598805" algn="just">
              <a:spcBef>
                <a:spcPts val="5"/>
              </a:spcBef>
            </a:pPr>
            <a:r>
              <a:rPr lang="it-IT" sz="1400" dirty="0">
                <a:solidFill>
                  <a:srgbClr val="BDBEBF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Palatino Linotype" panose="02040502050505030304" pitchFamily="18" charset="0"/>
              </a:rPr>
              <a:t>Si consiglia di evitare il pub FOTBALLPUBEN, abituale luogo di ritrovo della tifoseria locale.</a:t>
            </a:r>
          </a:p>
          <a:p>
            <a:pPr marL="96520" marR="598805" algn="just">
              <a:spcBef>
                <a:spcPts val="5"/>
              </a:spcBef>
            </a:pPr>
            <a:endParaRPr lang="it-IT" sz="1400" dirty="0">
              <a:solidFill>
                <a:srgbClr val="BDBEBF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Palatino Linotype" panose="02040502050505030304" pitchFamily="18" charset="0"/>
            </a:endParaRPr>
          </a:p>
          <a:p>
            <a:pPr marL="96520" marR="598805" algn="just">
              <a:spcBef>
                <a:spcPts val="5"/>
              </a:spcBef>
            </a:pPr>
            <a:endParaRPr lang="it-IT" sz="1400" dirty="0">
              <a:solidFill>
                <a:srgbClr val="BDBEBF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Palatino Linotype" panose="02040502050505030304" pitchFamily="18" charset="0"/>
            </a:endParaRPr>
          </a:p>
          <a:p>
            <a:pPr marL="96520" marR="598805" algn="just">
              <a:spcBef>
                <a:spcPts val="5"/>
              </a:spcBef>
            </a:pPr>
            <a:endParaRPr lang="it-IT" sz="1400" dirty="0">
              <a:solidFill>
                <a:schemeClr val="bg1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536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Tema 2022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2013 - Tema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2B03C5E9C7624782EF1F2EE2315DD4" ma:contentTypeVersion="20" ma:contentTypeDescription="Create a new document." ma:contentTypeScope="" ma:versionID="5b15123922d1e7e446345b877d428b30">
  <xsd:schema xmlns:xsd="http://www.w3.org/2001/XMLSchema" xmlns:xs="http://www.w3.org/2001/XMLSchema" xmlns:p="http://schemas.microsoft.com/office/2006/metadata/properties" xmlns:ns2="e5f72198-ff01-43c9-b310-1cc13fe62816" xmlns:ns3="1ea3b515-0e0c-4ede-a622-8b1c2f85fcd2" targetNamespace="http://schemas.microsoft.com/office/2006/metadata/properties" ma:root="true" ma:fieldsID="4ca1facaa832c12b628376acffeaffeb" ns2:_="" ns3:_="">
    <xsd:import namespace="e5f72198-ff01-43c9-b310-1cc13fe62816"/>
    <xsd:import namespace="1ea3b515-0e0c-4ede-a622-8b1c2f85fc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f72198-ff01-43c9-b310-1cc13fe628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3bcf145-f89f-4713-9bd3-8f9d15c9c2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a3b515-0e0c-4ede-a622-8b1c2f85fcd2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380943e-c643-4a2e-879a-c7a08a5813ac}" ma:internalName="TaxCatchAll" ma:showField="CatchAllData" ma:web="1ea3b515-0e0c-4ede-a622-8b1c2f85fc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ea3b515-0e0c-4ede-a622-8b1c2f85fcd2" xsi:nil="true"/>
    <lcf76f155ced4ddcb4097134ff3c332f xmlns="e5f72198-ff01-43c9-b310-1cc13fe6281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1D562F-2D39-4C4E-8421-2954AFB0F529}">
  <ds:schemaRefs>
    <ds:schemaRef ds:uri="1ea3b515-0e0c-4ede-a622-8b1c2f85fcd2"/>
    <ds:schemaRef ds:uri="e5f72198-ff01-43c9-b310-1cc13fe628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861A064-855F-4DF3-B528-2DAB824A65D5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1ea3b515-0e0c-4ede-a622-8b1c2f85fcd2"/>
    <ds:schemaRef ds:uri="http://purl.org/dc/elements/1.1/"/>
    <ds:schemaRef ds:uri="http://schemas.openxmlformats.org/package/2006/metadata/core-properties"/>
    <ds:schemaRef ds:uri="e5f72198-ff01-43c9-b310-1cc13fe62816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77BE57C-1B99-4497-B96A-E9C9C141CC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796</TotalTime>
  <Words>348</Words>
  <Application>Microsoft Office PowerPoint</Application>
  <PresentationFormat>Widescreen</PresentationFormat>
  <Paragraphs>49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2" baseType="lpstr">
      <vt:lpstr>Aptos</vt:lpstr>
      <vt:lpstr>Arial</vt:lpstr>
      <vt:lpstr>Bolo</vt:lpstr>
      <vt:lpstr>Calibri</vt:lpstr>
      <vt:lpstr>Calibri Light</vt:lpstr>
      <vt:lpstr>Roboto</vt:lpstr>
      <vt:lpstr>Roboto Condensed</vt:lpstr>
      <vt:lpstr>Office 2013 - Tema 2022</vt:lpstr>
      <vt:lpstr>BOLOGNA FC 1909</vt:lpstr>
      <vt:lpstr>BOLOGNA FC 1909</vt:lpstr>
      <vt:lpstr>BOLOGNA FC 1909</vt:lpstr>
      <vt:lpstr>BOLOGNA FC 1909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BOLOGNA FC 1909 TEMPLATE NAME DECk</dc:title>
  <dc:creator>Ezequiel Silva</dc:creator>
  <cp:lastModifiedBy>Federico Frassinella</cp:lastModifiedBy>
  <cp:revision>284</cp:revision>
  <cp:lastPrinted>2025-08-07T08:34:30Z</cp:lastPrinted>
  <dcterms:created xsi:type="dcterms:W3CDTF">2024-05-13T14:17:23Z</dcterms:created>
  <dcterms:modified xsi:type="dcterms:W3CDTF">2026-02-16T14:36:53Z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0x010100BE2B03C5E9C7624782EF1F2EE2315DD4</vt:lpwstr>
  </property>
  <property fmtid="{D5CDD505-2E9C-101B-9397-08002B2CF9AE}" pid="3" name="MediaServiceImageTags">
    <vt:lpwstr/>
  </property>
</Properties>
</file>